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39wintergarten.pages.dev/wintergarten-feuchte-kondensat-schimmel-vorbeugen/" TargetMode="External"/><Relationship Id="rId3" Type="http://schemas.openxmlformats.org/officeDocument/2006/relationships/hyperlink" Target="https://039wintergarten.pages.dev/dateien/minimax-c145ce18e2f563ee6292098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und Feuchte: Wann Beschlag harmlos ist und wann die Hülle geprüft werden muss · Erklärende Präsentation</a:t>
            </a:r>
          </a:p>
        </p:txBody>
      </p:sp>
      <p:sp>
        <p:nvSpPr>
          <p:cNvPr id="3" name="Content Placeholder 2"/>
          <p:cNvSpPr>
            <a:spLocks noGrp="1"/>
          </p:cNvSpPr>
          <p:nvPr>
            <p:ph idx="1"/>
          </p:nvPr>
        </p:nvSpPr>
        <p:spPr/>
        <p:txBody>
          <a:bodyPr/>
          <a:lstStyle/>
          <a:p>
            <a:r>
              <a:t>Überblick: Feuchte im Wintergarten muss nicht automatisch auf einen baulichen Mangel hindeuten. Entscheidend ist, ob Beschlag nur kurzfristig am Glas entsteht oder ob Feuchte über längere Zeit an Profilen, Laibungen, Dichtungen oder in Eckbereichen bleibt. Der folgende Leitfaden strukturiert die Beobachtung vor dem Einbau zusätzlicher Geräte oder größeren baulichen Maßnahmen. Er greift die Zusammenhänge zwischen Raumluftfeuchte, Oberflächentemperatur, Lüftung und Konstruktion auf und macht daraus eine praxisnahe Reihenfolge für die eigene Bestandsaufnahme.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Beschlag am Glas richtig einordnen</a:t>
            </a:r>
          </a:p>
        </p:txBody>
      </p:sp>
      <p:sp>
        <p:nvSpPr>
          <p:cNvPr id="3" name="Content Placeholder 2"/>
          <p:cNvSpPr>
            <a:spLocks noGrp="1"/>
          </p:cNvSpPr>
          <p:nvPr>
            <p:ph idx="1"/>
          </p:nvPr>
        </p:nvSpPr>
        <p:spPr/>
        <p:txBody>
          <a:bodyPr/>
          <a:lstStyle/>
          <a:p>
            <a:pPr>
              <a:defRPr sz="1800"/>
            </a:pPr>
            <a:r>
              <a:t>Warme, feuchte Raumluft kondensiert, wenn sie auf eine ausreichend kalte Oberfläche trifft. Im Wintergarten ist das Glas häufig stärker betroffen als Wand und Boden, weil seine Temperatur niedriger liegt. Ein morgendlicher Beschlag, der anschließend wieder abtrocknet, ist zunächst ein normales Verhalten des verglasten Raums und noch kein Schadensbild. Anders wird die Bewertung, wenn Kondensat tagsüber sichtbar bleibt oder sich an mehreren Stellen wiederholt. Wichtig ist daher die Unterscheidung zwischen vorübergehender Feuchte am Glas und dauerhaft feuchten Randbereichen oder Flächen an der Hülle. Beobachtungen zu Zeitpunkt, Ort und Dauer bil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Beschlag am Glas richtig einordnen</a:t>
            </a:r>
          </a:p>
        </p:txBody>
      </p:sp>
      <p:sp>
        <p:nvSpPr>
          <p:cNvPr id="3" name="Content Placeholder 2"/>
          <p:cNvSpPr>
            <a:spLocks noGrp="1"/>
          </p:cNvSpPr>
          <p:nvPr>
            <p:ph idx="1"/>
          </p:nvPr>
        </p:nvSpPr>
        <p:spPr/>
        <p:txBody>
          <a:bodyPr/>
          <a:lstStyle/>
          <a:p>
            <a:pPr>
              <a:defRPr sz="1800"/>
            </a:pPr>
            <a:r>
              <a:t>den die erste Grundlage für eine sachliche Einschätzung.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Warnsignale für ein Bauteilproblem</a:t>
            </a:r>
          </a:p>
        </p:txBody>
      </p:sp>
      <p:sp>
        <p:nvSpPr>
          <p:cNvPr id="3" name="Content Placeholder 2"/>
          <p:cNvSpPr>
            <a:spLocks noGrp="1"/>
          </p:cNvSpPr>
          <p:nvPr>
            <p:ph idx="1"/>
          </p:nvPr>
        </p:nvSpPr>
        <p:spPr/>
        <p:txBody>
          <a:bodyPr/>
          <a:lstStyle/>
          <a:p>
            <a:pPr>
              <a:defRPr sz="1800"/>
            </a:pPr>
            <a:r>
              <a:t>Besonders relevant sind wiederkehrende Situationen: Kondensat nach klaren, kalten Nächten, sichtbare Feuchte an kalten Tagen oder dauerhaft feuchte Innenecken, Laibungen und Fensterbänke. Auch muffiger Geruch oder dunkle Verfärbungen an Dichtungen weisen darauf hin, dass Feuchte länger haftet. Eine dauerhaft schwüle Raumluft kann das Problem zusätzlich verdeutlichen. Wer diese Zeichen über mehrere Nutzungstage dokumentiert, kann besser beurteilen, ob einfaches Lüften ausreicht oder ob die Verglasung, Wärmebrücken, Anschlüsse oder die geplante Nutzung kritisch werden. Einzelne Beobachtungen sollten nicht überbewertet werden; aussagekräftig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Warnsignale für ein Bauteilproblem</a:t>
            </a:r>
          </a:p>
        </p:txBody>
      </p:sp>
      <p:sp>
        <p:nvSpPr>
          <p:cNvPr id="3" name="Content Placeholder 2"/>
          <p:cNvSpPr>
            <a:spLocks noGrp="1"/>
          </p:cNvSpPr>
          <p:nvPr>
            <p:ph idx="1"/>
          </p:nvPr>
        </p:nvSpPr>
        <p:spPr/>
        <p:txBody>
          <a:bodyPr/>
          <a:lstStyle/>
          <a:p>
            <a:pPr>
              <a:defRPr sz="1800"/>
            </a:pPr>
            <a:r>
              <a:t> das regelmäßige Muster an bestimmten Bauteilen.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Konstruktion und Bauphysik prüfen</a:t>
            </a:r>
          </a:p>
        </p:txBody>
      </p:sp>
      <p:sp>
        <p:nvSpPr>
          <p:cNvPr id="3" name="Content Placeholder 2"/>
          <p:cNvSpPr>
            <a:spLocks noGrp="1"/>
          </p:cNvSpPr>
          <p:nvPr>
            <p:ph idx="1"/>
          </p:nvPr>
        </p:nvSpPr>
        <p:spPr/>
        <p:txBody>
          <a:bodyPr/>
          <a:lstStyle/>
          <a:p>
            <a:pPr>
              <a:defRPr sz="1800"/>
            </a:pPr>
            <a:r>
              <a:t>Bei wiederkehrender Feuchte hilft eine dreistufige Prüfung. Zunächst zählt die Nutzung: Wie viele Personen und Pflanzen befinden sich im Raum, wird Wäsche getrocknet oder gekocht, und wie lange bleibt der Wintergarten geschlossen? Danach folgen Konstruktion und Anschluss: Ist die Verglasung durchgängig im Rahmen sitzend, sind Glaskanten unbeschädigt, sind die Anschlüsse funktionsfähig und wird Kondensat am Bodenanschluss kontrolliert abgeführt? Abschließend geht es um die Bauphysik, etwa eingehaltene U-Werte von Glas und Profil, Wärmebrücken an Stützen oder Wandanschlüssen sowie die getrennten Anforderungen für einen beheizten Wohnwintergarte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Konstruktion und Bauphysik prüfen</a:t>
            </a:r>
          </a:p>
        </p:txBody>
      </p:sp>
      <p:sp>
        <p:nvSpPr>
          <p:cNvPr id="3" name="Content Placeholder 2"/>
          <p:cNvSpPr>
            <a:spLocks noGrp="1"/>
          </p:cNvSpPr>
          <p:nvPr>
            <p:ph idx="1"/>
          </p:nvPr>
        </p:nvSpPr>
        <p:spPr/>
        <p:txBody>
          <a:bodyPr/>
          <a:lstStyle/>
          <a:p>
            <a:pPr>
              <a:defRPr sz="1800"/>
            </a:pPr>
            <a:r>
              <a:t>n und einen unbeheizten Kaltwintergarten.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belastbare Checkliste für Fachgespräche</a:t>
            </a:r>
          </a:p>
        </p:txBody>
      </p:sp>
      <p:sp>
        <p:nvSpPr>
          <p:cNvPr id="3" name="Content Placeholder 2"/>
          <p:cNvSpPr>
            <a:spLocks noGrp="1"/>
          </p:cNvSpPr>
          <p:nvPr>
            <p:ph idx="1"/>
          </p:nvPr>
        </p:nvSpPr>
        <p:spPr/>
        <p:txBody>
          <a:bodyPr/>
          <a:lstStyle/>
          <a:p>
            <a:pPr>
              <a:defRPr sz="1800"/>
            </a:pPr>
            <a:r>
              <a:t>Für eine Anfrage an einen Fachbetrieb sollte zuerst ein kurzer, konkreter Beobachtungsbericht stehen. Notieren Sie, an welchen Bauteilen Beschlag regelmäßig auftritt, ob nur das Glas oder auch Profile und Wände betroffen sind, welche Witterung jeweils vorausging und wie lange die Feuchte sichtbar blieb. Ergänzen Sie die erwartete Nutzung: gelegentlicher Aufenthalt, dauerhaftes Wohnen oder ein reiner Pflanzraum. Diese Angaben erleichtern die Unterscheidung zwischen einer Anpassung der Lüftungsroutine und einer Prüfung von Verglasung, Anschluss oder Bauteiltemperatur. Eine Skizze mit Zuluft, Abluft, Öffnungen und dem Bereich, an dem Kondensat 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belastbare Checkliste für Fachgespräche</a:t>
            </a:r>
          </a:p>
        </p:txBody>
      </p:sp>
      <p:sp>
        <p:nvSpPr>
          <p:cNvPr id="3" name="Content Placeholder 2"/>
          <p:cNvSpPr>
            <a:spLocks noGrp="1"/>
          </p:cNvSpPr>
          <p:nvPr>
            <p:ph idx="1"/>
          </p:nvPr>
        </p:nvSpPr>
        <p:spPr/>
        <p:txBody>
          <a:bodyPr/>
          <a:lstStyle/>
          <a:p>
            <a:pPr>
              <a:defRPr sz="1800"/>
            </a:pPr>
            <a:r>
              <a:t>der Niederschlagswasser auftreten, kann das Gespräch zusätzlich konkretisieren.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Lüftung genügt und wann die Hülle geprüft wird</a:t>
            </a:r>
          </a:p>
        </p:txBody>
      </p:sp>
      <p:sp>
        <p:nvSpPr>
          <p:cNvPr id="3" name="Content Placeholder 2"/>
          <p:cNvSpPr>
            <a:spLocks noGrp="1"/>
          </p:cNvSpPr>
          <p:nvPr>
            <p:ph idx="1"/>
          </p:nvPr>
        </p:nvSpPr>
        <p:spPr/>
        <p:txBody>
          <a:bodyPr/>
          <a:lstStyle/>
          <a:p>
            <a:pPr>
              <a:defRPr sz="1800"/>
            </a:pPr>
            <a:r>
              <a:t>Wenn die Feuchte nur kurz am Glas anhaftet und die Mittagsluft sie zuverlässig trocknet, besteht kein automatischer Anlass für ein größeres Projekt. Bleibt Feuchte dagegen über Stunden an Randbereichen bestehen, entsteht Geruch oder passt die Konstruktion nicht zur vorgesehenen Nutzung, sollte die Eignung der Hülle geprüft werden. Lüftung kann die Raumluftfeuchte beeinflussen, aber sie ersetzt keine ausreichende Oberflächentemperatur. Die sinnvolle Reihenfolge lautet daher: Nutzung und Alltag dokumentieren, Konstruktion und Anschlüsse prüfen, bauphysikalische Anforderungen klären und erst danach über zusätzliche Technik oder bauliche Eingriff</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Lüftung genügt und wann die Hülle geprüft wird</a:t>
            </a:r>
          </a:p>
        </p:txBody>
      </p:sp>
      <p:sp>
        <p:nvSpPr>
          <p:cNvPr id="3" name="Content Placeholder 2"/>
          <p:cNvSpPr>
            <a:spLocks noGrp="1"/>
          </p:cNvSpPr>
          <p:nvPr>
            <p:ph idx="1"/>
          </p:nvPr>
        </p:nvSpPr>
        <p:spPr/>
        <p:txBody>
          <a:bodyPr/>
          <a:lstStyle/>
          <a:p>
            <a:pPr>
              <a:defRPr sz="1800"/>
            </a:pPr>
            <a:r>
              <a:t>e entscheiden.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 und Feuchte: Wann Beschlag harmlos ist und wann die Hülle geprüft werden muss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