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wintergarten.pages.dev/wintergarten-und-immobilienwert-welche-faktoren-wirklich-zahlen/" TargetMode="External"/><Relationship Id="rId3" Type="http://schemas.openxmlformats.org/officeDocument/2006/relationships/hyperlink" Target="https://039wintergarten.pages.dev/dateien/minimax-9d251dc8571034d8e80f318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und Immobilienwert: Welche Faktoren später wirklich zählen · Erklärende Präsentation</a:t>
            </a:r>
          </a:p>
        </p:txBody>
      </p:sp>
      <p:sp>
        <p:nvSpPr>
          <p:cNvPr id="3" name="Content Placeholder 2"/>
          <p:cNvSpPr>
            <a:spLocks noGrp="1"/>
          </p:cNvSpPr>
          <p:nvPr>
            <p:ph idx="1"/>
          </p:nvPr>
        </p:nvSpPr>
        <p:spPr/>
        <p:txBody>
          <a:bodyPr/>
          <a:lstStyle/>
          <a:p>
            <a:r>
              <a:t>Überblick: Regenwasser, Carport und Terrassenüberdachung wirken auf den ersten Blick wie getrennte Außenthemen. Für Immobilienbesitzer gehören sie jedoch zu derselben Planungsebene: Entwässerung, Anschluss, Unterhalt und Nachweise müssen zusammenpassen. Die Satellitenquelle zu Regenwasser, Carport, Terrassenüberdachung und Essen greift diese Themen auf. Für Wintergärten ergibt sich daraus eine praktische Frage: Welche Voraussetzungen sollten bereits vor dem ersten Angebot geklärt werden, damit aus einem Anbau kein späterer Prüfpunkt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Warent Außenlösungen nicht getrennt geplant werden</a:t>
            </a:r>
          </a:p>
        </p:txBody>
      </p:sp>
      <p:sp>
        <p:nvSpPr>
          <p:cNvPr id="3" name="Content Placeholder 2"/>
          <p:cNvSpPr>
            <a:spLocks noGrp="1"/>
          </p:cNvSpPr>
          <p:nvPr>
            <p:ph idx="1"/>
          </p:nvPr>
        </p:nvSpPr>
        <p:spPr/>
        <p:txBody>
          <a:bodyPr/>
          <a:lstStyle/>
          <a:p>
            <a:pPr>
              <a:defRPr sz="1800"/>
            </a:pPr>
            <a:r>
              <a:t>Regenwasser, überdachte Stellplätze und Terrassenbereiche beeinflussen sich gegenseitig. Wasser muss zuverlässig abgeführt werden, bauliche Elemente dürfen die Entwässerung nicht behindern, und Anschlüsse an Haus, Boden oder Terrasse müssen konstruktiv nachvollziehbar bleiben. Das gilt auch für einen Wintergarten, der an einen überdachten Außenbereich grenzt. Entscheidend ist deshalb nicht nur die gewünschte Nutzung, sondern das Zusammenspiel von Flächen, Gefälle, Abläufen, Gründung und Gebäudeschluss. Pauschale Aussagen wie „wasserdicht“ oder „pflegeleicht“ ersetzen keine standortbezogene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frühzeitig einbeziehen</a:t>
            </a:r>
          </a:p>
        </p:txBody>
      </p:sp>
      <p:sp>
        <p:nvSpPr>
          <p:cNvPr id="3" name="Content Placeholder 2"/>
          <p:cNvSpPr>
            <a:spLocks noGrp="1"/>
          </p:cNvSpPr>
          <p:nvPr>
            <p:ph idx="1"/>
          </p:nvPr>
        </p:nvSpPr>
        <p:spPr/>
        <p:txBody>
          <a:bodyPr/>
          <a:lstStyle/>
          <a:p>
            <a:pPr>
              <a:defRPr sz="1800"/>
            </a:pPr>
            <a:r>
              <a:t>Bei der Gestaltung sollte geklärt werden, wohin das anfallende Wasser geleitet wird und wie Rückstau, Schlamm und Frost berücksichtigt werden. Wichtig sind außerdem zugängliche Abläufe, Reinigungsmöglichkeiten und die Frage, ob spätere Erweiterungen die Entwässerung beeinträchtigen. Die konkrete Lösung hängt von Bauweise, Gelände und örtlichen Gegebenheiten ab; deshalb sind belastbare Aussagen erst nach einer entsprechenden Prüfung möglich. Für die Wertermittlung einer Immobilie zählt außerdem, ob erkennbar ist, dass Wasserführung und Bauwerk aufeinander abgestimmt wurden. Feuchte- oder Schimmelprobleme wären ein deutliches Gegenargument zu 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frühzeitig einbeziehen</a:t>
            </a:r>
          </a:p>
        </p:txBody>
      </p:sp>
      <p:sp>
        <p:nvSpPr>
          <p:cNvPr id="3" name="Content Placeholder 2"/>
          <p:cNvSpPr>
            <a:spLocks noGrp="1"/>
          </p:cNvSpPr>
          <p:nvPr>
            <p:ph idx="1"/>
          </p:nvPr>
        </p:nvSpPr>
        <p:spPr/>
        <p:txBody>
          <a:bodyPr/>
          <a:lstStyle/>
          <a:p>
            <a:pPr>
              <a:defRPr sz="1800"/>
            </a:pPr>
            <a:r>
              <a:t>iner positiven Wertbetrachtung.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Terrassenüberdachung unterscheiden</a:t>
            </a:r>
          </a:p>
        </p:txBody>
      </p:sp>
      <p:sp>
        <p:nvSpPr>
          <p:cNvPr id="3" name="Content Placeholder 2"/>
          <p:cNvSpPr>
            <a:spLocks noGrp="1"/>
          </p:cNvSpPr>
          <p:nvPr>
            <p:ph idx="1"/>
          </p:nvPr>
        </p:nvSpPr>
        <p:spPr/>
        <p:txBody>
          <a:bodyPr/>
          <a:lstStyle/>
          <a:p>
            <a:pPr>
              <a:defRPr sz="1800"/>
            </a:pPr>
            <a:r>
              <a:t>Ein Carport dient primär dem Schutz eines Fahrzeugs und stellt Anforderungen an Breite, Rangiermöglichkeiten sowie die Zufahrt. Eine Terrassenüberdachung schützt dagegen einen Aufenthaltsbereich im Freien. Beide können sinnvoll sein, unterscheiden sich aber in Nutzung, konstruktiver Einbindung und den erforderlichen Nachweisen. Für die Auswahl hilft deshalb ein funktionaler Vergleich statt einer reinen Preisgegenüberstellung: Welche Fläche wird geschützt, welche Beanspruchung entsteht täglich, welche Verbindung zum Bestand ist vorgesehen und wie lässt sich die Lösung später warten? Informationen zu den Themen der Satellitenquelle zu Regenwass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Terrassenüberdachung unterscheiden</a:t>
            </a:r>
          </a:p>
        </p:txBody>
      </p:sp>
      <p:sp>
        <p:nvSpPr>
          <p:cNvPr id="3" name="Content Placeholder 2"/>
          <p:cNvSpPr>
            <a:spLocks noGrp="1"/>
          </p:cNvSpPr>
          <p:nvPr>
            <p:ph idx="1"/>
          </p:nvPr>
        </p:nvSpPr>
        <p:spPr/>
        <p:txBody>
          <a:bodyPr/>
          <a:lstStyle/>
          <a:p>
            <a:pPr>
              <a:defRPr sz="1800"/>
            </a:pPr>
            <a:r>
              <a:t>er, Carport und Terrassenüberdachung können hier den ersten Überblick ergänzen, ersetzen jedoch keine objektspezifische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mit Leistungsumfang vergleichen</a:t>
            </a:r>
          </a:p>
        </p:txBody>
      </p:sp>
      <p:sp>
        <p:nvSpPr>
          <p:cNvPr id="3" name="Content Placeholder 2"/>
          <p:cNvSpPr>
            <a:spLocks noGrp="1"/>
          </p:cNvSpPr>
          <p:nvPr>
            <p:ph idx="1"/>
          </p:nvPr>
        </p:nvSpPr>
        <p:spPr/>
        <p:txBody>
          <a:bodyPr/>
          <a:lstStyle/>
          <a:p>
            <a:pPr>
              <a:defRPr sz="1800"/>
            </a:pPr>
            <a:r>
              <a:t>Ein Angebot sollte transparent zeigen, welche Leistungen enthalten sind und wo zusätzliche Arbeiten beginnen. Zu einem belastbaren Vergleich gehören Untergrund- und Entwässerungsarbeiten, Fundament oder Bodenplatte, Anschlussdetails, Verglasung beziehungsweise Dachkonstruktion, Abdichtung sowie erforderliche Bauvorlagen. Auch Wartung, Zugänglichkeit und die spätere Verfügbarkeit von Ersatzteilen beeinflussen die Wirtschaftlichkeit über die Nutzungsdauer. Für die Gegenüberstellung bietet die Übersicht zu Kosten für Wintergärten einen geeigneten Ausgangspunkt. Entscheidend bleibt, dass Angebote denselben Leistungsumfang beschreiben; sonst werde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mit Leistungsumfang vergleichen</a:t>
            </a:r>
          </a:p>
        </p:txBody>
      </p:sp>
      <p:sp>
        <p:nvSpPr>
          <p:cNvPr id="3" name="Content Placeholder 2"/>
          <p:cNvSpPr>
            <a:spLocks noGrp="1"/>
          </p:cNvSpPr>
          <p:nvPr>
            <p:ph idx="1"/>
          </p:nvPr>
        </p:nvSpPr>
        <p:spPr/>
        <p:txBody>
          <a:bodyPr/>
          <a:lstStyle/>
          <a:p>
            <a:pPr>
              <a:defRPr sz="1800"/>
            </a:pPr>
            <a:r>
              <a:t>n unterschiedliche Lösungen lediglich unterschiedlich teuer erscheinen.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Planung und Unterlagen festhalten sollte</a:t>
            </a:r>
          </a:p>
        </p:txBody>
      </p:sp>
      <p:sp>
        <p:nvSpPr>
          <p:cNvPr id="3" name="Content Placeholder 2"/>
          <p:cNvSpPr>
            <a:spLocks noGrp="1"/>
          </p:cNvSpPr>
          <p:nvPr>
            <p:ph idx="1"/>
          </p:nvPr>
        </p:nvSpPr>
        <p:spPr/>
        <p:txBody>
          <a:bodyPr/>
          <a:lstStyle/>
          <a:p>
            <a:pPr>
              <a:defRPr sz="1800"/>
            </a:pPr>
            <a:r>
              <a:t>Vor Baubeginn ist sinnvoll, die gewünschte Nutzung, die gewählte Konstruktion und die erforderlichen Nachweise schriftlich festzuhhlen. Dazu gehören Angaben zu Abmessungen, Anschluss und Entwässerung sowie Informationen zu Materialien und energetischen Kennwerten. Eine spätere Bauakte erleichtert Wartung, Verkauf und Finanzierung, weil erkennbar bleibt, was realisiert wurde. Das gilt für Wintergärten ebenso wie für Carports und Terrassenüberdachungen. Wichtig ist dabei keine möglichst große Unterlagensammlung, sondern eine nachvollziehbare Zuordnung: Welche Unterlage belegt welche Entscheidung? So werden aus verschiedenen Außenbereichen belas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Planung und Unterlagen festhalten sollte</a:t>
            </a:r>
          </a:p>
        </p:txBody>
      </p:sp>
      <p:sp>
        <p:nvSpPr>
          <p:cNvPr id="3" name="Content Placeholder 2"/>
          <p:cNvSpPr>
            <a:spLocks noGrp="1"/>
          </p:cNvSpPr>
          <p:nvPr>
            <p:ph idx="1"/>
          </p:nvPr>
        </p:nvSpPr>
        <p:spPr/>
        <p:txBody>
          <a:bodyPr/>
          <a:lstStyle/>
          <a:p>
            <a:pPr>
              <a:defRPr sz="1800"/>
            </a:pPr>
            <a:r>
              <a:t>tbare Bestandteile einer Immobilie, statt ungeklärter Risiken.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und Immobilienwert: Welche Faktoren später wirklich zählen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